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61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C75EF6C-4412-4BF2-9489-ADD0A3EA24D7}">
          <p14:sldIdLst>
            <p14:sldId id="257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00FF"/>
    <a:srgbClr val="006600"/>
    <a:srgbClr val="FFFFFF"/>
    <a:srgbClr val="0033CC"/>
    <a:srgbClr val="33CC33"/>
    <a:srgbClr val="990099"/>
    <a:srgbClr val="FF3300"/>
    <a:srgbClr val="FF0066"/>
    <a:srgbClr val="2A7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05" autoAdjust="0"/>
  </p:normalViewPr>
  <p:slideViewPr>
    <p:cSldViewPr snapToGrid="0">
      <p:cViewPr varScale="1">
        <p:scale>
          <a:sx n="72" d="100"/>
          <a:sy n="72" d="100"/>
        </p:scale>
        <p:origin x="10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4T18:56:25.39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0,'4279'4278,"-4268"-4266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40:49.046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ignorePressure" value="1"/>
    </inkml:brush>
  </inkml:definitions>
  <inkml:trace contextRef="#ctx0" brushRef="#br0">0 0,'4198'4197,"-4189"-4188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12624-5C81-43A5-85BC-8D32C025247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08E9F-3DBA-4368-A974-DFC52CF97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70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08E9F-3DBA-4368-A974-DFC52CF975A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952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08E9F-3DBA-4368-A974-DFC52CF975A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28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B963-BD11-2057-C6D1-823D44C72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4DEE6-9E6A-C0EA-585C-45DD0359E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5B50-B2DB-E567-6204-6A26C91E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2B22A-8521-EAF1-EE95-1E20EBD0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32171-806A-560B-4C78-88528236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11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66E2-DD3D-EF98-9B9B-8CB7BAE6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F2A9F-1B9B-EB41-4554-9C02417F9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6FE5-437C-469C-C20C-D8EB5B08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8DC40-7C78-C639-0820-0587D5C8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48058-A656-6334-17B0-6E127BA4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09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2E29A-76FE-01D7-9F41-FCF8263FDD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34401-EBE2-47E6-D54A-5979DB503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9E0A7-D71C-8065-164D-0A175472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89B0A-320F-AC86-F3CB-90DF03CB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33DAB-2562-ACFB-F44B-FD172F07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15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9BFD-4DF8-A47C-7134-1AB49864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59394-AD48-A249-0EDF-53DD5BD82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77CC-0AF0-2B2B-367E-5A9146DE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F5D05-129A-9CAB-F1EE-AFAAF2F0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32FA-228F-AE72-D28E-8264F0CD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63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C6DB-243B-F36E-151F-2DCD065B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D31FB-3BAD-BACD-2EC4-FFDD7F95E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D353C-C90E-F100-02B6-8DA2D18C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F01C-FD0B-8955-BDD7-C6EC86A2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C75F4-DB31-1ACC-85B1-5C43CD16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58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18B-E3FF-78AD-821E-BAC1F57A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B7492-30D0-D536-545E-BCB7EB39D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E7661-3A8E-3D90-9FA6-799E7924F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A496F-AE46-9F77-2842-C2282405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60C1D-B95A-1057-8CE4-6234084B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3DEC-C74C-F682-F6B2-D4346E8C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41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D4F7-B0FF-1719-4514-37E1843C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8E368-6DBA-4193-40F1-188401CFA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D28E5-61AB-98C6-E78C-3D5F4E4BF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698F7-5FF7-BF93-6794-CAA594DF8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676C9-C3D2-21FD-5806-B88850EF6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3FA53-58B2-156D-6DD8-4F1A66ED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1447AE-46CF-0D83-4EF3-FE9B5494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E5DDC-1DB1-241E-6519-6AEADF5D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17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7701-2BDB-01A5-6BAD-3DF2118B8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70F26-914A-CF41-B265-A3276E64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783F5-DFF6-26EE-A60C-366F372F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ACF51-AD3C-FF0E-924F-D70EF889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9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4F81E-B553-4BBF-F2D3-A2450081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3AF32-CA1C-BDA7-9F75-0C4618B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1E57B-3930-A433-7BBB-D5C44AE8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9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6C77-05A8-293B-1D7A-F9FB484C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F53B2-36F9-A9D8-C3AF-46F862E61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95B9E-E701-6272-EB00-A36F6BD1C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BC3BB-CC4F-BB90-77B7-EB026070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C897B-CFA8-D689-19E8-EDD5565FD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CA765-5934-5342-21B8-8E840EE8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70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B24C-A9FC-493F-F485-B2E0FACF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3E89F4-E9F0-8F8B-5F0B-1BBC9137D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4D60F-FC2E-3BAE-A341-2F6D3F8A9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0C98E-DCE6-A896-85D6-03392A1D7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4E7D5-3768-B381-1242-463C4CB8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C5497-2BC9-9543-9139-278396A9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76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1F3BE-9727-116C-7078-F85A280A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47758-B586-FFDD-A37F-F34D36704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4AD1-127D-4979-60AD-24556F42D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C9DA0-B24E-497C-B32D-F4B4932785F6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145B-74D4-43E5-CEE8-D99A37099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1F5C3-8C1B-04C2-669E-E37A140DA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53426-CBD7-43C9-844A-A707BE7BC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46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220.png"/><Relationship Id="rId4" Type="http://schemas.openxmlformats.org/officeDocument/2006/relationships/image" Target="../media/image16.png"/><Relationship Id="rId9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4D767E-4A14-1AF3-13A1-EB817402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8" y="202937"/>
            <a:ext cx="10111572" cy="1322046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latin typeface="Algerian" panose="04020705040A02060702" pitchFamily="82" charset="0"/>
              </a:rPr>
              <a:t>APRIL IS </a:t>
            </a:r>
            <a:br>
              <a:rPr lang="en-IN" sz="2800" dirty="0">
                <a:latin typeface="Algerian" panose="04020705040A02060702" pitchFamily="82" charset="0"/>
              </a:rPr>
            </a:br>
            <a:r>
              <a:rPr lang="en-IN" sz="2800" dirty="0">
                <a:solidFill>
                  <a:srgbClr val="7030A0"/>
                </a:solidFill>
                <a:latin typeface="Algerian" panose="04020705040A02060702" pitchFamily="82" charset="0"/>
              </a:rPr>
              <a:t>IRRITABLE BOWEL SYNDROME (IBS)</a:t>
            </a:r>
            <a:br>
              <a:rPr lang="en-IN" sz="2800" dirty="0">
                <a:solidFill>
                  <a:srgbClr val="7030A0"/>
                </a:solidFill>
                <a:latin typeface="Algerian" panose="04020705040A02060702" pitchFamily="82" charset="0"/>
              </a:rPr>
            </a:br>
            <a:r>
              <a:rPr lang="en-IN" sz="2800" dirty="0">
                <a:solidFill>
                  <a:srgbClr val="7030A0"/>
                </a:solidFill>
                <a:latin typeface="Algerian" panose="04020705040A02060702" pitchFamily="82" charset="0"/>
              </a:rPr>
              <a:t> </a:t>
            </a:r>
            <a:r>
              <a:rPr lang="en-IN" sz="2800" dirty="0">
                <a:latin typeface="Algerian" panose="04020705040A02060702" pitchFamily="82" charset="0"/>
              </a:rPr>
              <a:t>AWARENESS MONTH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B9A687-B6CD-6D0E-A830-945C117BE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258" y="1509151"/>
            <a:ext cx="10491633" cy="4090535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have IBS, you are not alone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5218F-760B-E070-A372-8D4B6202929D}"/>
              </a:ext>
            </a:extLst>
          </p:cNvPr>
          <p:cNvSpPr txBox="1"/>
          <p:nvPr/>
        </p:nvSpPr>
        <p:spPr>
          <a:xfrm>
            <a:off x="746761" y="2142427"/>
            <a:ext cx="385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April, 19 is “WORLD IBS DAY”</a:t>
            </a:r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C32A489D-7280-B502-0D0B-139E194A2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4" t="6974" r="36100" b="34553"/>
          <a:stretch/>
        </p:blipFill>
        <p:spPr>
          <a:xfrm>
            <a:off x="746761" y="218297"/>
            <a:ext cx="1277940" cy="1590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97398-4F59-5946-90A5-BC4739B42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6" r="5418"/>
          <a:stretch/>
        </p:blipFill>
        <p:spPr>
          <a:xfrm>
            <a:off x="669190" y="4356790"/>
            <a:ext cx="1890167" cy="2143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7D2274-2154-2431-27E4-3F47327E4388}"/>
              </a:ext>
            </a:extLst>
          </p:cNvPr>
          <p:cNvSpPr txBox="1"/>
          <p:nvPr/>
        </p:nvSpPr>
        <p:spPr>
          <a:xfrm>
            <a:off x="787103" y="2575383"/>
            <a:ext cx="2887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cause of developing IBS is still unknown. However, the gut microbiota, nervous system and immune system may play a role.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3AC126-9F17-A75E-97C8-0600D7C98992}"/>
              </a:ext>
            </a:extLst>
          </p:cNvPr>
          <p:cNvSpPr txBox="1"/>
          <p:nvPr/>
        </p:nvSpPr>
        <p:spPr>
          <a:xfrm>
            <a:off x="2633590" y="4312217"/>
            <a:ext cx="3859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Flatulence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Abdominal Pain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 evacuation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 bowel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excess mucus in stools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79170C-41DC-E17F-23B0-D3F326312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5" t="7121" r="34059" b="6381"/>
          <a:stretch/>
        </p:blipFill>
        <p:spPr>
          <a:xfrm>
            <a:off x="4848420" y="1959061"/>
            <a:ext cx="2495160" cy="364062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8A55D9-64E2-6B4B-EB54-B184C70F268D}"/>
              </a:ext>
            </a:extLst>
          </p:cNvPr>
          <p:cNvSpPr txBox="1"/>
          <p:nvPr/>
        </p:nvSpPr>
        <p:spPr>
          <a:xfrm>
            <a:off x="8330123" y="2423301"/>
            <a:ext cx="37278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  <a:p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Lifestyle modification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Dietary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Guidance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Pharmacological Approach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659AC9-765B-C745-8DD8-E05EC25D9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676" y="4177627"/>
            <a:ext cx="3296612" cy="24724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AAD7A-8E1B-CEA7-F829-18F43D3EE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8977" y="340335"/>
            <a:ext cx="2619375" cy="17430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085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CF7D26C-21E3-4BAD-04B6-0D9A900B4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9" t="3982" r="15000"/>
          <a:stretch/>
        </p:blipFill>
        <p:spPr>
          <a:xfrm>
            <a:off x="9485900" y="4862945"/>
            <a:ext cx="2706100" cy="1983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3EB68-48EB-B607-E17A-01729AF20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5" t="4806" r="15890" b="18916"/>
          <a:stretch/>
        </p:blipFill>
        <p:spPr>
          <a:xfrm>
            <a:off x="2033243" y="4971832"/>
            <a:ext cx="2510813" cy="1877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0B95BC-4FC2-6AE6-DBD0-622CE47041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83" t="11213" r="2893" b="17623"/>
          <a:stretch/>
        </p:blipFill>
        <p:spPr>
          <a:xfrm>
            <a:off x="7197200" y="5069108"/>
            <a:ext cx="2094972" cy="1788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58BB8-D050-CB17-5A77-C903A3ACC3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28" t="8556" r="12864" b="6417"/>
          <a:stretch/>
        </p:blipFill>
        <p:spPr>
          <a:xfrm>
            <a:off x="30087" y="699643"/>
            <a:ext cx="3098631" cy="2234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07BE8-B384-6F5C-573E-BDD206C1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7" y="-41564"/>
            <a:ext cx="11700164" cy="852055"/>
          </a:xfrm>
        </p:spPr>
        <p:txBody>
          <a:bodyPr>
            <a:normAutofit/>
          </a:bodyPr>
          <a:lstStyle/>
          <a:p>
            <a:pPr algn="ctr"/>
            <a:r>
              <a:rPr lang="en-IN" sz="3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Lifestyle Modification for Irritable Bowel Syndrome (IBS)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E869-F24B-9A8C-88C1-74F99A661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76" y="2883299"/>
            <a:ext cx="2367878" cy="3219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n>
                  <a:solidFill>
                    <a:srgbClr val="3333CC"/>
                  </a:solidFill>
                </a:ln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intake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Males: 4 litres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Females: 3 litres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75A50-FDF4-132E-8361-49A052308546}"/>
              </a:ext>
            </a:extLst>
          </p:cNvPr>
          <p:cNvSpPr txBox="1"/>
          <p:nvPr/>
        </p:nvSpPr>
        <p:spPr>
          <a:xfrm>
            <a:off x="4573521" y="5015963"/>
            <a:ext cx="242995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Activity</a:t>
            </a:r>
            <a:endParaRPr lang="en-IN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Yoga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Outdoor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33FB-E96E-06C2-F1F3-17F7E8B6A1A2}"/>
              </a:ext>
            </a:extLst>
          </p:cNvPr>
          <p:cNvSpPr txBox="1"/>
          <p:nvPr/>
        </p:nvSpPr>
        <p:spPr>
          <a:xfrm>
            <a:off x="3000803" y="879015"/>
            <a:ext cx="317243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Consume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 slowly and chew properly!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 seasonal, locally available fresh fruits and vegetables.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Always take a healthy breakfast.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 soluble </a:t>
            </a:r>
            <a:r>
              <a:rPr lang="en-IN" sz="16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fibers</a:t>
            </a:r>
            <a:r>
              <a:rPr lang="en-IN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  <a:r>
              <a:rPr lang="en-IN" sz="16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dalia</a:t>
            </a:r>
            <a:r>
              <a:rPr lang="en-IN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oats and psyllium husk.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 only when you are hungry.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multigrain flour: Mix 10 kg of wheat flour with any ‘3’ of the following – 1 kg of ragi, jowar, chana, bajra or soyabean.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C6D4B-BA29-55D5-79E2-505DF422EDBE}"/>
              </a:ext>
            </a:extLst>
          </p:cNvPr>
          <p:cNvSpPr txBox="1"/>
          <p:nvPr/>
        </p:nvSpPr>
        <p:spPr>
          <a:xfrm>
            <a:off x="2962491" y="4441643"/>
            <a:ext cx="9140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Early to bed and early to rise makes a man healthy wealthy and wise 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9AE15-A0E6-AE90-52F8-858FD47EAA5B}"/>
              </a:ext>
            </a:extLst>
          </p:cNvPr>
          <p:cNvSpPr txBox="1"/>
          <p:nvPr/>
        </p:nvSpPr>
        <p:spPr>
          <a:xfrm>
            <a:off x="6179443" y="841115"/>
            <a:ext cx="38287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foods/ Street foods such as samosa, </a:t>
            </a:r>
            <a:r>
              <a:rPr lang="en-IN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khasta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noodles, </a:t>
            </a:r>
            <a:r>
              <a:rPr lang="en-IN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puri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Alcohol and carbonated </a:t>
            </a:r>
            <a:r>
              <a:rPr lang="en-IN" sz="1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beverages such as whisky, vodka, coke, </a:t>
            </a:r>
            <a:r>
              <a:rPr lang="en-IN" sz="1600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pepsi</a:t>
            </a:r>
            <a:r>
              <a:rPr lang="en-IN" sz="1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 sugars and refined 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carbohydrates such as cakes, pastry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late night snacking.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unsupervised dieting.</a:t>
            </a:r>
          </a:p>
          <a:p>
            <a:pPr algn="ctr"/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deep fried foods (such as puri, </a:t>
            </a:r>
            <a:r>
              <a:rPr lang="en-IN" sz="16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pakoda</a:t>
            </a:r>
            <a:r>
              <a:rPr lang="en-IN" sz="1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etc), spices, milk/milk products.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caffeine intake in the form of tea, coffee or chocolate.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AB7BD-14D5-9D5E-8E9B-CA13F36A39F7}"/>
              </a:ext>
            </a:extLst>
          </p:cNvPr>
          <p:cNvSpPr txBox="1"/>
          <p:nvPr/>
        </p:nvSpPr>
        <p:spPr>
          <a:xfrm>
            <a:off x="4540278" y="536805"/>
            <a:ext cx="34313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Dietary Modification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D70C99-6FAF-FB9B-B412-ED75F788CF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548" r="6777" b="11008"/>
          <a:stretch/>
        </p:blipFill>
        <p:spPr>
          <a:xfrm>
            <a:off x="10047473" y="664704"/>
            <a:ext cx="2055292" cy="2070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1EC59-FF3E-0D46-0E48-1B2ED5DA02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52" t="6513" r="15629" b="8333"/>
          <a:stretch/>
        </p:blipFill>
        <p:spPr>
          <a:xfrm>
            <a:off x="10097389" y="2706801"/>
            <a:ext cx="2043688" cy="1812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20C0025-9BDA-88CF-2DDC-32D3B71B5B33}"/>
                  </a:ext>
                </a:extLst>
              </p14:cNvPr>
              <p14:cNvContentPartPr/>
              <p14:nvPr/>
            </p14:nvContentPartPr>
            <p14:xfrm>
              <a:off x="10401321" y="2840556"/>
              <a:ext cx="1544760" cy="154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20C0025-9BDA-88CF-2DDC-32D3B71B5B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83321" y="2822556"/>
                <a:ext cx="1580400" cy="1580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2625F9-2634-610E-5D7D-41B918CA91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40"/>
          <a:stretch/>
        </p:blipFill>
        <p:spPr>
          <a:xfrm>
            <a:off x="432617" y="3543029"/>
            <a:ext cx="1597871" cy="1360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4B733-0BE0-B218-8AB8-90D82A5684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3111"/>
          <a:stretch/>
        </p:blipFill>
        <p:spPr>
          <a:xfrm>
            <a:off x="432617" y="5449734"/>
            <a:ext cx="1228136" cy="13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C90849-22CD-0971-5144-21AEDFCD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83" y="4999014"/>
            <a:ext cx="2511770" cy="1877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5EAA6-F6F9-278C-28C1-524D256D4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7242"/>
            <a:ext cx="3097036" cy="22313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B1E12D-8A8C-EE07-7DAF-CAA37DEB0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70"/>
          <a:stretch/>
        </p:blipFill>
        <p:spPr>
          <a:xfrm>
            <a:off x="7334351" y="5016097"/>
            <a:ext cx="2091109" cy="1830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09893D-19D8-FDA2-F95D-6B00636EC5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79" b="6338"/>
          <a:stretch/>
        </p:blipFill>
        <p:spPr>
          <a:xfrm>
            <a:off x="9485141" y="5019579"/>
            <a:ext cx="2706859" cy="184911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78EA1A3-F1A4-4EF9-8271-8106CBD18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3880" y="255888"/>
            <a:ext cx="10804240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i-IN" sz="3200" b="1" dirty="0">
                <a:solidFill>
                  <a:srgbClr val="7030A0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इर्रिटेबल बाउल सिंड्रोम (</a:t>
            </a:r>
            <a:r>
              <a:rPr lang="en-IN" sz="3200" b="1" dirty="0">
                <a:solidFill>
                  <a:srgbClr val="7030A0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IBS) </a:t>
            </a:r>
            <a:r>
              <a:rPr lang="hi-IN" sz="3200" b="1" dirty="0">
                <a:solidFill>
                  <a:srgbClr val="7030A0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रोगियों की</a:t>
            </a:r>
            <a:r>
              <a:rPr lang="en-IN" sz="3200" b="1" dirty="0">
                <a:solidFill>
                  <a:srgbClr val="7030A0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hi-IN" sz="3200" b="1" dirty="0">
                <a:solidFill>
                  <a:srgbClr val="7030A0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जीवन शैली में संशोधन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80445-8204-5B48-619B-69C030AA44A3}"/>
              </a:ext>
            </a:extLst>
          </p:cNvPr>
          <p:cNvSpPr txBox="1"/>
          <p:nvPr/>
        </p:nvSpPr>
        <p:spPr>
          <a:xfrm>
            <a:off x="4228969" y="1260662"/>
            <a:ext cx="844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2400" dirty="0">
                <a:solidFill>
                  <a:schemeClr val="accent1">
                    <a:lumMod val="75000"/>
                  </a:schemeClr>
                </a:solidFill>
              </a:rPr>
              <a:t>सेवन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0AD5D7-C702-0CCD-374D-BD0E93DF3B2A}"/>
              </a:ext>
            </a:extLst>
          </p:cNvPr>
          <p:cNvSpPr txBox="1"/>
          <p:nvPr/>
        </p:nvSpPr>
        <p:spPr>
          <a:xfrm>
            <a:off x="3097037" y="1686108"/>
            <a:ext cx="34014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006600"/>
                </a:solidFill>
              </a:rPr>
              <a:t>धीरे-धीरे</a:t>
            </a:r>
            <a:r>
              <a:rPr lang="en-IN" sz="1400" dirty="0">
                <a:solidFill>
                  <a:srgbClr val="006600"/>
                </a:solidFill>
              </a:rPr>
              <a:t> </a:t>
            </a:r>
            <a:r>
              <a:rPr lang="hi-IN" sz="1400" dirty="0">
                <a:solidFill>
                  <a:srgbClr val="006600"/>
                </a:solidFill>
              </a:rPr>
              <a:t>खाये और भोजन को अच्छी तरह से चबायें</a:t>
            </a:r>
            <a:r>
              <a:rPr lang="en-IN" sz="1400" dirty="0">
                <a:solidFill>
                  <a:srgbClr val="006600"/>
                </a:solidFill>
              </a:rPr>
              <a:t>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006600"/>
                </a:solidFill>
              </a:rPr>
              <a:t>मौसम के अनुसार</a:t>
            </a:r>
            <a:r>
              <a:rPr lang="en-IN" sz="1400" dirty="0">
                <a:solidFill>
                  <a:srgbClr val="006600"/>
                </a:solidFill>
              </a:rPr>
              <a:t>, </a:t>
            </a:r>
            <a:r>
              <a:rPr lang="hi-IN" sz="1400" dirty="0">
                <a:solidFill>
                  <a:srgbClr val="006600"/>
                </a:solidFill>
              </a:rPr>
              <a:t>स्थानीय रूप से उपलब्ध</a:t>
            </a:r>
            <a:r>
              <a:rPr lang="en-IN" sz="1400" dirty="0">
                <a:solidFill>
                  <a:srgbClr val="006600"/>
                </a:solidFill>
              </a:rPr>
              <a:t> </a:t>
            </a:r>
            <a:r>
              <a:rPr lang="hi-IN" sz="1400" dirty="0">
                <a:solidFill>
                  <a:srgbClr val="006600"/>
                </a:solidFill>
              </a:rPr>
              <a:t>ताजे फल और सब्जियों का सेवन करें।</a:t>
            </a:r>
            <a:endParaRPr lang="en-IN" sz="1400" dirty="0">
              <a:solidFill>
                <a:srgbClr val="0066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006600"/>
                </a:solidFill>
              </a:rPr>
              <a:t>सुबह के समय पोषण से भरपूर नाश्ते का सेवन ज़रूर करें।</a:t>
            </a:r>
            <a:endParaRPr lang="en-IN" sz="1400" dirty="0">
              <a:solidFill>
                <a:srgbClr val="0066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006600"/>
                </a:solidFill>
              </a:rPr>
              <a:t>घुलनशील फाइबर</a:t>
            </a:r>
            <a:r>
              <a:rPr lang="en-IN" sz="1400" dirty="0">
                <a:solidFill>
                  <a:srgbClr val="006600"/>
                </a:solidFill>
              </a:rPr>
              <a:t> </a:t>
            </a:r>
            <a:r>
              <a:rPr lang="hi-IN" sz="1400" dirty="0">
                <a:solidFill>
                  <a:srgbClr val="006600"/>
                </a:solidFill>
              </a:rPr>
              <a:t>जैसे</a:t>
            </a:r>
            <a:r>
              <a:rPr lang="en-IN" sz="1400" dirty="0">
                <a:solidFill>
                  <a:srgbClr val="006600"/>
                </a:solidFill>
              </a:rPr>
              <a:t> </a:t>
            </a:r>
            <a:r>
              <a:rPr lang="hi-IN" sz="1400" b="0" i="0" dirty="0">
                <a:solidFill>
                  <a:srgbClr val="006600"/>
                </a:solidFill>
                <a:effectLst/>
                <a:latin typeface="Google Sans"/>
              </a:rPr>
              <a:t>दलिया</a:t>
            </a:r>
            <a:r>
              <a:rPr lang="en-IN" sz="1400" b="0" i="0" dirty="0">
                <a:solidFill>
                  <a:srgbClr val="006600"/>
                </a:solidFill>
                <a:effectLst/>
                <a:latin typeface="Google Sans"/>
              </a:rPr>
              <a:t>,</a:t>
            </a:r>
            <a:r>
              <a:rPr lang="hi-IN" sz="1400" dirty="0">
                <a:solidFill>
                  <a:srgbClr val="006600"/>
                </a:solidFill>
              </a:rPr>
              <a:t> ओट्स, </a:t>
            </a:r>
            <a:r>
              <a:rPr lang="hi-IN" sz="1400" b="0" i="0" dirty="0">
                <a:solidFill>
                  <a:srgbClr val="006600"/>
                </a:solidFill>
                <a:effectLst/>
                <a:latin typeface="Google Sans"/>
              </a:rPr>
              <a:t>इसबगोल</a:t>
            </a:r>
            <a:r>
              <a:rPr lang="hi-IN" sz="1400" dirty="0">
                <a:solidFill>
                  <a:srgbClr val="006600"/>
                </a:solidFill>
              </a:rPr>
              <a:t> आदि का सेवन करें।</a:t>
            </a:r>
            <a:endParaRPr lang="en-IN" sz="1400" dirty="0">
              <a:solidFill>
                <a:srgbClr val="0066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006600"/>
                </a:solidFill>
              </a:rPr>
              <a:t>भूख लगने पर ही खाएं।</a:t>
            </a:r>
            <a:endParaRPr lang="en-IN" sz="1400" dirty="0">
              <a:solidFill>
                <a:srgbClr val="0066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006600"/>
                </a:solidFill>
              </a:rPr>
              <a:t>मल्टीग्रेन आटे का उपयोग करें: 10 किलो गेहूं के आटे को निम्न में से किसी भी '3' के साथ मिलाएं - 1 किलो रागी, ज्वार, चना, बाजरा या सोयाबीन।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E92F61-F56E-B606-A39B-3203C799F3A9}"/>
              </a:ext>
            </a:extLst>
          </p:cNvPr>
          <p:cNvSpPr txBox="1"/>
          <p:nvPr/>
        </p:nvSpPr>
        <p:spPr>
          <a:xfrm>
            <a:off x="7734067" y="1264669"/>
            <a:ext cx="1053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2400" b="1" dirty="0">
                <a:solidFill>
                  <a:schemeClr val="accent1">
                    <a:lumMod val="75000"/>
                  </a:schemeClr>
                </a:solidFill>
              </a:rPr>
              <a:t>परहेज़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3D661-25F9-2621-C08D-19E8CD7CC268}"/>
              </a:ext>
            </a:extLst>
          </p:cNvPr>
          <p:cNvSpPr txBox="1"/>
          <p:nvPr/>
        </p:nvSpPr>
        <p:spPr>
          <a:xfrm>
            <a:off x="6693548" y="1686108"/>
            <a:ext cx="321530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FF0000"/>
                </a:solidFill>
              </a:rPr>
              <a:t>फास्ट फूड / स्ट्रीट फूड जैसे समोसा, खस्ता, नूडल्स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hi-IN" sz="1400" dirty="0">
                <a:solidFill>
                  <a:srgbClr val="FF0000"/>
                </a:solidFill>
              </a:rPr>
              <a:t>आदि।</a:t>
            </a:r>
            <a:endParaRPr lang="en-IN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FF0000"/>
                </a:solidFill>
              </a:rPr>
              <a:t>शराब और कार्बोनेटेड पेय जैसे व्हिस्की, वोदका, कोक, पेप्सी आदि।</a:t>
            </a:r>
            <a:endParaRPr lang="en-IN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FF0000"/>
                </a:solidFill>
              </a:rPr>
              <a:t>अतिरिक्त शर्करा और परिष्कृत कार्बोहाइड्रेट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hi-IN" sz="1400" dirty="0">
                <a:solidFill>
                  <a:srgbClr val="FF0000"/>
                </a:solidFill>
              </a:rPr>
              <a:t>जैसे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hi-IN" sz="1400" dirty="0">
                <a:solidFill>
                  <a:srgbClr val="FF0000"/>
                </a:solidFill>
              </a:rPr>
              <a:t>केक, पेस्ट्री आदि।</a:t>
            </a:r>
            <a:endParaRPr lang="en-IN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FF0000"/>
                </a:solidFill>
              </a:rPr>
              <a:t>देर रात स्नैकिंग से बचें।</a:t>
            </a:r>
            <a:endParaRPr lang="en-IN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FF0000"/>
                </a:solidFill>
              </a:rPr>
              <a:t>आहार विशेषज्ञ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hi-IN" sz="1400" dirty="0">
                <a:solidFill>
                  <a:srgbClr val="FF0000"/>
                </a:solidFill>
              </a:rPr>
              <a:t>की सलाह लिए बिना डाइटिंग न करें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FF0000"/>
                </a:solidFill>
              </a:rPr>
              <a:t>चाय, कॉफी या चॉकलेट के रूप में कैफीन का सेवन कम करें।</a:t>
            </a:r>
            <a:endParaRPr lang="en-IN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sz="1400" dirty="0">
                <a:solidFill>
                  <a:srgbClr val="FF0000"/>
                </a:solidFill>
              </a:rPr>
              <a:t>तले हुए खाद्य पदार्थ (जैसे पूड़ी, पकौड़ा आदि), मसाले और दूध का सेवन कम करें।</a:t>
            </a:r>
            <a:endParaRPr lang="en-IN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71C61-98A4-2078-648C-25D72FBC8E54}"/>
              </a:ext>
            </a:extLst>
          </p:cNvPr>
          <p:cNvSpPr txBox="1"/>
          <p:nvPr/>
        </p:nvSpPr>
        <p:spPr>
          <a:xfrm>
            <a:off x="3097036" y="4691975"/>
            <a:ext cx="88860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2000" b="1" dirty="0">
                <a:solidFill>
                  <a:srgbClr val="0000FF"/>
                </a:solidFill>
              </a:rPr>
              <a:t>जल्दी सोना और जल्दी उठना मनुष्य को स्वस्थ</a:t>
            </a:r>
            <a:r>
              <a:rPr lang="en-IN" sz="2000" b="1" dirty="0">
                <a:solidFill>
                  <a:srgbClr val="0000FF"/>
                </a:solidFill>
              </a:rPr>
              <a:t>, </a:t>
            </a:r>
            <a:r>
              <a:rPr lang="hi-IN" sz="2000" b="1" dirty="0">
                <a:solidFill>
                  <a:srgbClr val="0000FF"/>
                </a:solidFill>
              </a:rPr>
              <a:t>धनवान और बुद्धिमान बनाता है</a:t>
            </a:r>
            <a:r>
              <a:rPr lang="en-IN" sz="2000" b="1" dirty="0">
                <a:solidFill>
                  <a:srgbClr val="0000FF"/>
                </a:solidFill>
              </a:rPr>
              <a:t> 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5F827-2B6E-13C1-4214-8362F68F1FAA}"/>
              </a:ext>
            </a:extLst>
          </p:cNvPr>
          <p:cNvSpPr txBox="1"/>
          <p:nvPr/>
        </p:nvSpPr>
        <p:spPr>
          <a:xfrm>
            <a:off x="4617955" y="5219946"/>
            <a:ext cx="268655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2000" b="1" dirty="0">
                <a:solidFill>
                  <a:schemeClr val="accent5">
                    <a:lumMod val="50000"/>
                  </a:schemeClr>
                </a:solidFill>
              </a:rPr>
              <a:t>शारीरिक गतिविधि:</a:t>
            </a:r>
            <a:endParaRPr lang="hi-IN" sz="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i-IN" dirty="0"/>
              <a:t>योग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i-IN" dirty="0"/>
              <a:t>व्यायाम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i-IN" dirty="0"/>
              <a:t>घर के बाहर खेले जाने वाले खेल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2D73A1-70BE-B9C8-0C79-FE73A28BC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1043" y="2780080"/>
            <a:ext cx="2042337" cy="18106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BC4826-E69D-C3B8-EA23-D6E0F5C17A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8850" y="807242"/>
            <a:ext cx="2054530" cy="20667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BCCD8CC-EDB0-A29B-D1F8-616A75351D33}"/>
                  </a:ext>
                </a:extLst>
              </p14:cNvPr>
              <p14:cNvContentPartPr/>
              <p14:nvPr/>
            </p14:nvContentPartPr>
            <p14:xfrm rot="5400000">
              <a:off x="10253798" y="2911287"/>
              <a:ext cx="1514520" cy="1514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BCCD8CC-EDB0-A29B-D1F8-616A75351D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10225365" y="2882847"/>
                <a:ext cx="1571386" cy="15714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F9A5B34-9726-7CAD-A94D-29AF0981E5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446" y="3715978"/>
            <a:ext cx="1597290" cy="1359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EFBB0-4535-0FC8-3A25-AE84AC372A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116" y="5474693"/>
            <a:ext cx="1225402" cy="1359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2792B-699A-3337-FC84-74BAC7CC341C}"/>
              </a:ext>
            </a:extLst>
          </p:cNvPr>
          <p:cNvSpPr txBox="1"/>
          <p:nvPr/>
        </p:nvSpPr>
        <p:spPr>
          <a:xfrm>
            <a:off x="323115" y="3038571"/>
            <a:ext cx="227067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>
                <a:solidFill>
                  <a:srgbClr val="3333CC"/>
                </a:solidFill>
              </a:rPr>
              <a:t>पानी का सेवन</a:t>
            </a:r>
            <a:endParaRPr lang="en-IN" sz="2400" b="1" dirty="0">
              <a:solidFill>
                <a:srgbClr val="3333CC"/>
              </a:solidFill>
            </a:endParaRPr>
          </a:p>
          <a:p>
            <a:r>
              <a:rPr lang="hi-IN" dirty="0"/>
              <a:t>पुरुष</a:t>
            </a:r>
            <a:r>
              <a:rPr lang="en-IN" dirty="0"/>
              <a:t> – 4 </a:t>
            </a:r>
            <a:r>
              <a:rPr lang="hi-IN" dirty="0"/>
              <a:t>लीटर </a:t>
            </a:r>
            <a:endParaRPr lang="en-IN" dirty="0"/>
          </a:p>
          <a:p>
            <a:endParaRPr lang="en-IN" sz="8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hi-IN"/>
              <a:t>महिला</a:t>
            </a:r>
            <a:r>
              <a:rPr lang="en-IN" dirty="0"/>
              <a:t> – 3 </a:t>
            </a:r>
            <a:r>
              <a:rPr lang="hi-IN" dirty="0"/>
              <a:t>लीटर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17E59-1921-6846-A870-4A4901AA7827}"/>
              </a:ext>
            </a:extLst>
          </p:cNvPr>
          <p:cNvSpPr txBox="1"/>
          <p:nvPr/>
        </p:nvSpPr>
        <p:spPr>
          <a:xfrm>
            <a:off x="5326738" y="834972"/>
            <a:ext cx="2336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2800" b="1" dirty="0"/>
              <a:t>आहार प्रबंधन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381985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15901</TotalTime>
  <Words>520</Words>
  <Application>Microsoft Office PowerPoint</Application>
  <PresentationFormat>Widescreen</PresentationFormat>
  <Paragraphs>82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Algerian</vt:lpstr>
      <vt:lpstr>Arial</vt:lpstr>
      <vt:lpstr>Calibri</vt:lpstr>
      <vt:lpstr>Calibri Light</vt:lpstr>
      <vt:lpstr>Google Sans</vt:lpstr>
      <vt:lpstr>Nirmala UI</vt:lpstr>
      <vt:lpstr>Times New Roman</vt:lpstr>
      <vt:lpstr>Wingdings</vt:lpstr>
      <vt:lpstr>Office Theme</vt:lpstr>
      <vt:lpstr>APRIL IS  IRRITABLE BOWEL SYNDROME (IBS)  AWARENESS MONTH</vt:lpstr>
      <vt:lpstr>Lifestyle Modification for Irritable Bowel Syndrome (IBS) Patients</vt:lpstr>
      <vt:lpstr>इर्रिटेबल बाउल सिंड्रोम (IBS) रोगियों की जीवन शैली में संशोधन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IS IRRITABLE BOWEL SYNDROME AWARENESS MONTH</dc:title>
  <dc:creator>shraddhasaroj26december@gmail.com</dc:creator>
  <cp:lastModifiedBy>Shraddha Saroj</cp:lastModifiedBy>
  <cp:revision>170</cp:revision>
  <dcterms:created xsi:type="dcterms:W3CDTF">2023-04-14T15:11:38Z</dcterms:created>
  <dcterms:modified xsi:type="dcterms:W3CDTF">2025-05-09T12:50:11Z</dcterms:modified>
</cp:coreProperties>
</file>